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Eagar" userId="945f0a2098ad0f62" providerId="LiveId" clId="{B2213050-07BD-446B-8BC2-D9EE4A62A031}"/>
    <pc:docChg chg="custSel modSld">
      <pc:chgData name="Mark Eagar" userId="945f0a2098ad0f62" providerId="LiveId" clId="{B2213050-07BD-446B-8BC2-D9EE4A62A031}" dt="2024-09-23T04:07:35.390" v="210" actId="27636"/>
      <pc:docMkLst>
        <pc:docMk/>
      </pc:docMkLst>
      <pc:sldChg chg="modSp mod">
        <pc:chgData name="Mark Eagar" userId="945f0a2098ad0f62" providerId="LiveId" clId="{B2213050-07BD-446B-8BC2-D9EE4A62A031}" dt="2024-09-23T04:06:21.101" v="74" actId="6549"/>
        <pc:sldMkLst>
          <pc:docMk/>
          <pc:sldMk cId="1790226135" sldId="257"/>
        </pc:sldMkLst>
        <pc:spChg chg="mod">
          <ac:chgData name="Mark Eagar" userId="945f0a2098ad0f62" providerId="LiveId" clId="{B2213050-07BD-446B-8BC2-D9EE4A62A031}" dt="2024-09-23T04:06:21.101" v="74" actId="6549"/>
          <ac:spMkLst>
            <pc:docMk/>
            <pc:sldMk cId="1790226135" sldId="257"/>
            <ac:spMk id="3" creationId="{118E2064-FA9D-1463-878E-93FC9B603353}"/>
          </ac:spMkLst>
        </pc:spChg>
      </pc:sldChg>
      <pc:sldChg chg="modSp mod">
        <pc:chgData name="Mark Eagar" userId="945f0a2098ad0f62" providerId="LiveId" clId="{B2213050-07BD-446B-8BC2-D9EE4A62A031}" dt="2024-09-23T04:07:35.390" v="210" actId="27636"/>
        <pc:sldMkLst>
          <pc:docMk/>
          <pc:sldMk cId="2183681623" sldId="259"/>
        </pc:sldMkLst>
        <pc:spChg chg="mod">
          <ac:chgData name="Mark Eagar" userId="945f0a2098ad0f62" providerId="LiveId" clId="{B2213050-07BD-446B-8BC2-D9EE4A62A031}" dt="2024-09-23T04:07:35.390" v="210" actId="27636"/>
          <ac:spMkLst>
            <pc:docMk/>
            <pc:sldMk cId="2183681623" sldId="259"/>
            <ac:spMk id="3" creationId="{3EED117F-14F3-FF69-FB26-3FCE1F48FA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5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47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40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4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3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3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9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4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6677-B5F7-4A95-9EE1-99E45265246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8A9ACB-9E29-44CF-B70F-0059AB5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2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9FB91C-60A9-F7E1-988B-02E3DC41F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Walk Behind Mower Replacement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F5D6D3-8E15-DEB5-CACB-8A3A8369E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 Eagar</a:t>
            </a:r>
          </a:p>
          <a:p>
            <a:r>
              <a:rPr lang="en-US" dirty="0"/>
              <a:t>Dominic Couch</a:t>
            </a:r>
          </a:p>
          <a:p>
            <a:r>
              <a:rPr lang="en-US" dirty="0"/>
              <a:t>9/23/24</a:t>
            </a:r>
          </a:p>
        </p:txBody>
      </p:sp>
    </p:spTree>
    <p:extLst>
      <p:ext uri="{BB962C8B-B14F-4D97-AF65-F5344CB8AC3E}">
        <p14:creationId xmlns:p14="http://schemas.microsoft.com/office/powerpoint/2010/main" val="4941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072C1D-6F0A-5D9A-C8C3-4084A925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"/>
            <a:ext cx="1198245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E2908-675A-669C-1CC2-F6AA5A49D87D}"/>
              </a:ext>
            </a:extLst>
          </p:cNvPr>
          <p:cNvSpPr txBox="1"/>
          <p:nvPr/>
        </p:nvSpPr>
        <p:spPr>
          <a:xfrm>
            <a:off x="7875917" y="4339087"/>
            <a:ext cx="374012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Snapshot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facebook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marketplace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Used zero turn residential mowers</a:t>
            </a:r>
          </a:p>
        </p:txBody>
      </p:sp>
    </p:spTree>
    <p:extLst>
      <p:ext uri="{BB962C8B-B14F-4D97-AF65-F5344CB8AC3E}">
        <p14:creationId xmlns:p14="http://schemas.microsoft.com/office/powerpoint/2010/main" val="191315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1032B3-68AD-65FE-335B-4F571558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Mower replacement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F918B4-61EE-61D1-4F2D-BD953A58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55" y="1690688"/>
            <a:ext cx="6752303" cy="4700280"/>
          </a:xfrm>
        </p:spPr>
        <p:txBody>
          <a:bodyPr>
            <a:normAutofit/>
          </a:bodyPr>
          <a:lstStyle/>
          <a:p>
            <a:r>
              <a:rPr lang="en-US" dirty="0"/>
              <a:t>Walk behind single blade mower is at end of life (DR All Terrain Field and Brush Mower) </a:t>
            </a:r>
          </a:p>
          <a:p>
            <a:pPr lvl="1"/>
            <a:r>
              <a:rPr lang="en-US" dirty="0"/>
              <a:t>Wearing out, currently not functional (broken cables, belts, drive pulley, loose gears on transmission, engine burning oil)</a:t>
            </a:r>
          </a:p>
          <a:p>
            <a:pPr lvl="1"/>
            <a:r>
              <a:rPr lang="en-US" dirty="0"/>
              <a:t>Repair will just push the replacement problem down the road</a:t>
            </a:r>
          </a:p>
          <a:p>
            <a:r>
              <a:rPr lang="en-US" dirty="0"/>
              <a:t>Walk behind is critical for precision mowing around lights, signs, and along fence line for fire break.</a:t>
            </a:r>
          </a:p>
          <a:p>
            <a:pPr lvl="1"/>
            <a:r>
              <a:rPr lang="en-US" dirty="0"/>
              <a:t>Tractor does not have maneuverability required to mow these areas</a:t>
            </a:r>
          </a:p>
          <a:p>
            <a:pPr lvl="1"/>
            <a:r>
              <a:rPr lang="en-US" dirty="0"/>
              <a:t>8,000 ft of runway edge and light trimming, ~12,000 ft of </a:t>
            </a:r>
            <a:r>
              <a:rPr lang="en-US" dirty="0" err="1"/>
              <a:t>fencelines</a:t>
            </a:r>
            <a:endParaRPr lang="en-US" dirty="0"/>
          </a:p>
          <a:p>
            <a:r>
              <a:rPr lang="en-US" dirty="0"/>
              <a:t>Wide deck is also nearing end of life and is not as effective for mowing around lights </a:t>
            </a:r>
          </a:p>
          <a:p>
            <a:pPr lvl="1"/>
            <a:r>
              <a:rPr lang="en-US" dirty="0"/>
              <a:t>Less maneuverable, less effective mower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1B252-03CD-4FF6-03E4-F199BA6F1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09" y="213865"/>
            <a:ext cx="4799354" cy="34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5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754B-F6B1-EB45-7E67-5F1D1966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E2064-FA9D-1463-878E-93FC9B603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 new zero turn mower – residential models modestly priced, expected lifetime 5-8 years</a:t>
            </a:r>
          </a:p>
          <a:p>
            <a:pPr lvl="1"/>
            <a:r>
              <a:rPr lang="en-US" dirty="0" err="1"/>
              <a:t>Budgetted</a:t>
            </a:r>
            <a:r>
              <a:rPr lang="en-US" dirty="0"/>
              <a:t> $7,000.00 for purchase,</a:t>
            </a:r>
          </a:p>
          <a:p>
            <a:pPr lvl="1"/>
            <a:r>
              <a:rPr lang="en-US" dirty="0"/>
              <a:t>Additional 7300 budgeted for repairs and parts replacement</a:t>
            </a:r>
          </a:p>
          <a:p>
            <a:r>
              <a:rPr lang="en-US" dirty="0"/>
              <a:t>However, California rule changes have eliminated gas powered residential mowers</a:t>
            </a:r>
          </a:p>
          <a:p>
            <a:pPr lvl="1"/>
            <a:r>
              <a:rPr lang="en-US" dirty="0"/>
              <a:t>Contacted Lowe’s, John Deer, </a:t>
            </a:r>
            <a:r>
              <a:rPr lang="en-US" dirty="0" err="1"/>
              <a:t>Husqevarna</a:t>
            </a:r>
            <a:r>
              <a:rPr lang="en-US" dirty="0"/>
              <a:t>, Home Depo.  no gas powered residential mowers available.</a:t>
            </a:r>
          </a:p>
          <a:p>
            <a:pPr lvl="1"/>
            <a:r>
              <a:rPr lang="en-US" dirty="0"/>
              <a:t>Electric mower does not have anywhere near the battery life to mow the size of our airport runway and fence perimeter.</a:t>
            </a:r>
          </a:p>
          <a:p>
            <a:r>
              <a:rPr lang="en-US" dirty="0"/>
              <a:t>Need to look at other options</a:t>
            </a:r>
          </a:p>
        </p:txBody>
      </p:sp>
    </p:spTree>
    <p:extLst>
      <p:ext uri="{BB962C8B-B14F-4D97-AF65-F5344CB8AC3E}">
        <p14:creationId xmlns:p14="http://schemas.microsoft.com/office/powerpoint/2010/main" val="179022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E351-E332-46DF-8AAC-51E2014D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Mower replacement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BD25E-ABC4-16A9-0D2D-67613AD2A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Looked at used mowers, many available</a:t>
            </a:r>
          </a:p>
          <a:p>
            <a:pPr lvl="1"/>
            <a:r>
              <a:rPr lang="en-US" dirty="0"/>
              <a:t>Unknown condition</a:t>
            </a:r>
          </a:p>
          <a:p>
            <a:pPr lvl="1"/>
            <a:r>
              <a:rPr lang="en-US" dirty="0"/>
              <a:t>No warranty</a:t>
            </a:r>
          </a:p>
          <a:p>
            <a:pPr lvl="1"/>
            <a:r>
              <a:rPr lang="en-US" dirty="0"/>
              <a:t>Would have to pay cash for it</a:t>
            </a:r>
          </a:p>
          <a:p>
            <a:r>
              <a:rPr lang="en-US" dirty="0"/>
              <a:t>Contacted local landscaping equipment dealer, </a:t>
            </a:r>
          </a:p>
          <a:p>
            <a:pPr lvl="1"/>
            <a:r>
              <a:rPr lang="en-US" dirty="0"/>
              <a:t>They have 1 commercial zero turn mower (stand on) available </a:t>
            </a:r>
          </a:p>
          <a:p>
            <a:pPr lvl="1"/>
            <a:r>
              <a:rPr lang="en-US" dirty="0"/>
              <a:t>They cannot get anymore, limited to existing inventory only (2023 equipment)</a:t>
            </a:r>
          </a:p>
          <a:p>
            <a:pPr lvl="1"/>
            <a:r>
              <a:rPr lang="en-US" dirty="0"/>
              <a:t>Higher price, but better quality and more suited for our airport site</a:t>
            </a:r>
          </a:p>
          <a:p>
            <a:r>
              <a:rPr lang="en-US" dirty="0"/>
              <a:t>Contacted Sacramento </a:t>
            </a:r>
            <a:r>
              <a:rPr lang="en-US" dirty="0" err="1"/>
              <a:t>Husqevarna</a:t>
            </a:r>
            <a:r>
              <a:rPr lang="en-US" dirty="0"/>
              <a:t> Dealer and requested information about commercial mower</a:t>
            </a:r>
          </a:p>
          <a:p>
            <a:pPr lvl="1"/>
            <a:r>
              <a:rPr lang="en-US" dirty="0"/>
              <a:t>They did not respond with a quote</a:t>
            </a:r>
          </a:p>
        </p:txBody>
      </p:sp>
    </p:spTree>
    <p:extLst>
      <p:ext uri="{BB962C8B-B14F-4D97-AF65-F5344CB8AC3E}">
        <p14:creationId xmlns:p14="http://schemas.microsoft.com/office/powerpoint/2010/main" val="119908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123C-5BFC-41D2-FEF5-BDC06267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Zero Turn Mower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117F-14F3-FF69-FB26-3FCE1F48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5887"/>
            <a:ext cx="8596668" cy="4445475"/>
          </a:xfrm>
        </p:spPr>
        <p:txBody>
          <a:bodyPr>
            <a:normAutofit/>
          </a:bodyPr>
          <a:lstStyle/>
          <a:p>
            <a:r>
              <a:rPr lang="en-US" dirty="0"/>
              <a:t>Toro zero turn stand on mower (can also be walk behind)</a:t>
            </a:r>
          </a:p>
          <a:p>
            <a:r>
              <a:rPr lang="en-US" dirty="0"/>
              <a:t>Commercial unit, 2 ½ year warranty, 5 yr with modest additional cost</a:t>
            </a:r>
          </a:p>
          <a:p>
            <a:pPr lvl="1"/>
            <a:r>
              <a:rPr lang="en-US" dirty="0"/>
              <a:t>Substantially better quality than residential models</a:t>
            </a:r>
          </a:p>
          <a:p>
            <a:r>
              <a:rPr lang="en-US" dirty="0"/>
              <a:t>Better precision mowing than sit on residential versions</a:t>
            </a:r>
          </a:p>
          <a:p>
            <a:pPr lvl="1"/>
            <a:r>
              <a:rPr lang="en-US" dirty="0"/>
              <a:t>Used for cemeteries and other areas with tight mowing requirements similar to our runway lights</a:t>
            </a:r>
          </a:p>
          <a:p>
            <a:r>
              <a:rPr lang="en-US" dirty="0"/>
              <a:t>List price 12,000</a:t>
            </a:r>
          </a:p>
          <a:p>
            <a:r>
              <a:rPr lang="en-US" dirty="0"/>
              <a:t>Toro fall special 11,000</a:t>
            </a:r>
          </a:p>
          <a:p>
            <a:r>
              <a:rPr lang="en-US" dirty="0"/>
              <a:t>Option to finance some or all at zero % for 48 months</a:t>
            </a:r>
          </a:p>
          <a:p>
            <a:r>
              <a:rPr lang="en-US" dirty="0"/>
              <a:t>Consider </a:t>
            </a:r>
            <a:r>
              <a:rPr lang="en-US" dirty="0" err="1"/>
              <a:t>surplusing</a:t>
            </a:r>
            <a:r>
              <a:rPr lang="en-US" dirty="0"/>
              <a:t> existing walk behinds (</a:t>
            </a:r>
            <a:r>
              <a:rPr lang="en-US" dirty="0" err="1"/>
              <a:t>repare</a:t>
            </a:r>
            <a:r>
              <a:rPr lang="en-US" dirty="0"/>
              <a:t> single blade) and sell to offset some of the cost of the new mower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8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red, tool&#10;&#10;Description automatically generated">
            <a:extLst>
              <a:ext uri="{FF2B5EF4-FFF2-40B4-BE49-F238E27FC236}">
                <a16:creationId xmlns:a16="http://schemas.microsoft.com/office/drawing/2014/main" id="{BC78A18D-DCBE-0FB5-B55E-25BBFB3B4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3181" r="13692" b="7003"/>
          <a:stretch/>
        </p:blipFill>
        <p:spPr>
          <a:xfrm rot="5400000">
            <a:off x="112009" y="653852"/>
            <a:ext cx="4935796" cy="4621161"/>
          </a:xfrm>
          <a:prstGeom prst="rect">
            <a:avLst/>
          </a:prstGeom>
        </p:spPr>
      </p:pic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8D4B144E-FB2C-5E9C-53A6-E3A586AE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8198" r="13262" b="9080"/>
          <a:stretch/>
        </p:blipFill>
        <p:spPr>
          <a:xfrm rot="5400000">
            <a:off x="5115551" y="2162360"/>
            <a:ext cx="4242625" cy="4401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7E9DFA-B7F1-7A11-A555-5F98039A1F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458" t="9463" r="10156" b="25304"/>
          <a:stretch/>
        </p:blipFill>
        <p:spPr>
          <a:xfrm>
            <a:off x="9437575" y="137643"/>
            <a:ext cx="2608759" cy="31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7353-48CA-EC5F-01D9-8131C5B5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A3A04-EB6E-36B3-EE02-6C9AF2D7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 purchase Toro commercial zero turn mower to replace DR all terrain walk behind.</a:t>
            </a:r>
          </a:p>
          <a:p>
            <a:r>
              <a:rPr lang="en-US" dirty="0"/>
              <a:t>Options include:</a:t>
            </a:r>
          </a:p>
          <a:p>
            <a:pPr lvl="1"/>
            <a:r>
              <a:rPr lang="en-US" dirty="0"/>
              <a:t>7000 down (current budget) and finance remaining 4000 over 4  years</a:t>
            </a:r>
          </a:p>
          <a:p>
            <a:pPr lvl="2"/>
            <a:r>
              <a:rPr lang="en-US" dirty="0"/>
              <a:t>83.00 a month</a:t>
            </a:r>
          </a:p>
          <a:p>
            <a:pPr lvl="1"/>
            <a:r>
              <a:rPr lang="en-US" dirty="0"/>
              <a:t>Pay cash (plus up mower replacement budget from 7000 to 11000)</a:t>
            </a:r>
          </a:p>
          <a:p>
            <a:r>
              <a:rPr lang="en-US" dirty="0"/>
              <a:t>Looking for Board vote and approval tonight so we can proceed with purchase</a:t>
            </a:r>
          </a:p>
          <a:p>
            <a:pPr lvl="1"/>
            <a:r>
              <a:rPr lang="en-US" dirty="0"/>
              <a:t>Needed immediately for trimming around lights as it is due again.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7FB085-B26B-462B-8126-63B0063E80B9}"/>
              </a:ext>
            </a:extLst>
          </p:cNvPr>
          <p:cNvSpPr txBox="1"/>
          <p:nvPr/>
        </p:nvSpPr>
        <p:spPr>
          <a:xfrm>
            <a:off x="767751" y="966787"/>
            <a:ext cx="841291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From: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Mark Eagar &lt;markeagar@msn.com&gt;</a:t>
            </a:r>
            <a:b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Sent: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Tuesday, September 3, 2024 2:16 PM</a:t>
            </a:r>
            <a:b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To: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Airport Manager &lt;manager@cameronparkairport.org&gt;; Terry Bohlen &lt;tabohlen@gmail.com&gt;; Greg Wright &lt;gwright@gforcesolutions.com&gt;</a:t>
            </a:r>
            <a:b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Subject: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lawn mower replacement options for consideration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egoe UI Web (West European)"/>
              </a:rPr>
              <a:t> </a:t>
            </a: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have been trying to get the walk behind (single blade) that we use to mow around the lights repaired since the cable broke.  We have discovered the following problems: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Blade engagement cable damaged (need to replace)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Transmission dry and drive wheel sprocket gear worn/loose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Blade belt pulley damaged, possible damage to crankshaft key slot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blade drive belt damaged</a:t>
            </a: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mower appears to be nearing the end of its useful life and I recommend we look at replacing it with a zero turn mower, which is about the same price.  </a:t>
            </a:r>
          </a:p>
          <a:p>
            <a:pPr algn="l" rtl="0" fontAlgn="base"/>
            <a:b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are some options I have found for consideration:</a:t>
            </a:r>
          </a:p>
          <a:p>
            <a:pPr algn="l" rtl="0" fontAlgn="base"/>
            <a:b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Phil suggested we talk to the john deer dealer about possibly taking our mower deck in as trade credit against a mower.  Let me know what you think.</a:t>
            </a: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</a:t>
            </a:r>
          </a:p>
          <a:p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875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F43DA5E-D77F-35C5-6360-A0AC7FCF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104775"/>
            <a:ext cx="11782425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FD0FBB-307A-A8FB-3238-A6CD2D740213}"/>
              </a:ext>
            </a:extLst>
          </p:cNvPr>
          <p:cNvSpPr txBox="1"/>
          <p:nvPr/>
        </p:nvSpPr>
        <p:spPr>
          <a:xfrm rot="19245174">
            <a:off x="8441735" y="3056070"/>
            <a:ext cx="33850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available in California</a:t>
            </a:r>
          </a:p>
        </p:txBody>
      </p:sp>
    </p:spTree>
    <p:extLst>
      <p:ext uri="{BB962C8B-B14F-4D97-AF65-F5344CB8AC3E}">
        <p14:creationId xmlns:p14="http://schemas.microsoft.com/office/powerpoint/2010/main" val="15429360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695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 Web (West European)</vt:lpstr>
      <vt:lpstr>Trebuchet MS</vt:lpstr>
      <vt:lpstr>Wingdings 3</vt:lpstr>
      <vt:lpstr>Facet</vt:lpstr>
      <vt:lpstr>Walk Behind Mower Replacement</vt:lpstr>
      <vt:lpstr>Mower replacement</vt:lpstr>
      <vt:lpstr>Options Considered</vt:lpstr>
      <vt:lpstr>Mower replacement Options</vt:lpstr>
      <vt:lpstr>Commercial Zero Turn Mower Option</vt:lpstr>
      <vt:lpstr>PowerPoint Presentation</vt:lpstr>
      <vt:lpstr>Recommendation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Eagar</dc:creator>
  <cp:lastModifiedBy>Mark Eagar</cp:lastModifiedBy>
  <cp:revision>1</cp:revision>
  <dcterms:created xsi:type="dcterms:W3CDTF">2024-09-23T03:17:02Z</dcterms:created>
  <dcterms:modified xsi:type="dcterms:W3CDTF">2024-09-23T04:07:37Z</dcterms:modified>
</cp:coreProperties>
</file>